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935bc5e0cca07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935bc5e0cca07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This is Cognitive Science for AI, the things they don’t talk about in a class in Artificial Intelligence but it’s what it is all in reference to. This sequence is about biology.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04daea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04daea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58bc232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58bc232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65e7e48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65e7e48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df36266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df36266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df36266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df36266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78ca9c3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78ca9c3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65e7e48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65e7e48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df36266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df36266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f8e913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f8e913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832f2e6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832f2e6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65e7e48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65e7e48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65e7e48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65e7e48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bf8e913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bf8e913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c578fd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c578fd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65e7e48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65e7e48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df36266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df36266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78ca9c3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78ca9c3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List_of_animals_by_number_of_neuron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pressbooks.umn.edu/sensationandperception/chapter/auditory-pathways-to-the-brain-draft/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www.britannica.com/science/inner-ear#/media/1/288499/1810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anglerfishmcf.weebly.com/nervous-system.html" TargetMode="External"/><Relationship Id="rId5" Type="http://schemas.openxmlformats.org/officeDocument/2006/relationships/hyperlink" Target="https://pdf.sciencedirectassets.com/271059/1-s2.0-S0166223609X00093/1-s2.0-S0166223609001295/main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hyperlink" Target="https://www.brainline.org/slideshow/brain-imaging-what-are-different-typ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my.clevelandclinic.org/health/articles/22513-neurotransmitters" TargetMode="External"/><Relationship Id="rId10" Type="http://schemas.openxmlformats.org/officeDocument/2006/relationships/hyperlink" Target="https://med.libretexts.org/Courses/James_Madison_University/A_and_P_for_STEM_Educators/08%3A_Overview_of_the_Nervous_System/8.05%3A_Neurophysiology/8.5E%3A_The_Action_Potential_and_Propagation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hyperlink" Target="https://flexbooks.ck12.org/cbook/cbse-biology-class-10/section/6.2/related/lesson/the-nerve-impulse-advanced-bio-adv/" TargetMode="External"/><Relationship Id="rId7" Type="http://schemas.openxmlformats.org/officeDocument/2006/relationships/hyperlink" Target="https://en.wikipedia.org/wiki/Neuron" TargetMode="External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en.wikipedia.org/wiki/Perception#/media/File:Cerebrum_lobes.p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Biology</a:t>
            </a:r>
            <a:endParaRPr sz="52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158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52400" y="152400"/>
            <a:ext cx="2281200" cy="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Sensory and Motor Homunculi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5733575" y="4804800"/>
            <a:ext cx="42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https://en.wikipedia.org/wiki/List_of_animals_by_number_of_neurons</a:t>
            </a:r>
            <a:endParaRPr sz="10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44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 size in neurons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C. elegans (Roundworm/Nematode) 302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Fruit Fly 2.5t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Bee 170t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 31m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Dog 627m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Horse 1.2b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Raven 1.2b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Chimp 7.4b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16.3 b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Orca 43b</a:t>
            </a:r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39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Size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The Senses</a:t>
            </a:r>
            <a:endParaRPr sz="5200"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Senses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059975"/>
            <a:ext cx="4574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stimuli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Light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Eye/Optic Nerve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Hearing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Sound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Inner Ear/Auditory Nerve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Touch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Pressure, Temperature, Pain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Skin Receptors, </a:t>
            </a:r>
            <a:r>
              <a:rPr lang="en" sz="1800"/>
              <a:t>peripheral</a:t>
            </a:r>
            <a:r>
              <a:rPr lang="en" sz="1800"/>
              <a:t> nerves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Smell/Taste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Chemical concentration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Chem Receptors, </a:t>
            </a:r>
            <a:r>
              <a:rPr lang="en" sz="1800"/>
              <a:t>Olfactory Bulb</a:t>
            </a:r>
            <a:endParaRPr sz="1800"/>
          </a:p>
        </p:txBody>
      </p:sp>
      <p:sp>
        <p:nvSpPr>
          <p:cNvPr id="162" name="Google Shape;162;p25"/>
          <p:cNvSpPr txBox="1"/>
          <p:nvPr/>
        </p:nvSpPr>
        <p:spPr>
          <a:xfrm>
            <a:off x="4793275" y="1055475"/>
            <a:ext cx="43680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Internal Stimuli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Balance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Orientation/Movement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Semicircular canals/Auditory Nerve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Pain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Cell Destruction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Skin and Body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Proprioception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muscle tension/fatigue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Joints, muscles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Hunger, Emotions, etc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Glucose, CO2, Hormones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894" y="0"/>
            <a:ext cx="7595480" cy="42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Pathway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25225"/>
            <a:ext cx="5406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ods (B/W) and cones (L/M/S)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Left/Right Retinas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 Nerves to Optic Chiasm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Lateral Geniculate Nucleus (in Thalamus) movement, depth, R/G B/Y opponent process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Cortex - Occipital Lobe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V1 - primary retinotopic, edge detection, gaze shift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V2-V6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Association Cortex and further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Dorsal</a:t>
            </a:r>
            <a:r>
              <a:rPr lang="en"/>
              <a:t> -&gt; Parietal Lobe, Location, short term, ‘how’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Ventral</a:t>
            </a:r>
            <a:r>
              <a:rPr lang="en"/>
              <a:t>-&gt; Temporal Lobe, Object Identification, long term, ‘what’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other lobes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Fusiform Facial Area -(FFA)  Facial Recognition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Parahippocampal Place Area (PPA) - Place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5928625" y="4368475"/>
            <a:ext cx="369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https://geekymedics.com/visual-pathway-and-visual-field-defects/</a:t>
            </a:r>
            <a:endParaRPr sz="900"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Auditory Pathway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572700"/>
            <a:ext cx="4682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Cochlea: Frequency ‘piano keyboard’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Cochlear Nerve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Medulla -&gt; Pons -&gt; Inferior Colliculus -&gt; Medial Geniculate Nucleus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Auditory Cortex - temporal lobe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Tonotopic - mapping to keyboard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Broca’s Area - speech recognition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Wernicke’s Area - speech production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300" y="0"/>
            <a:ext cx="4361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5796500" y="4498075"/>
            <a:ext cx="3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https://pressbooks.umn.edu/sensationandperception/chapter/auditory-pathways-to-the-brain-draft/</a:t>
            </a:r>
            <a:endParaRPr sz="9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500" y="3133600"/>
            <a:ext cx="3602124" cy="2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856900" y="4861650"/>
            <a:ext cx="38313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https://www.britannica.com/science/inner-ear#/media/1/288499/18100</a:t>
            </a:r>
            <a:endParaRPr sz="900">
              <a:solidFill>
                <a:srgbClr val="FFFFFF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Brain Anatomy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75" y="3091150"/>
            <a:ext cx="2518625" cy="18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57200" y="4876800"/>
            <a:ext cx="31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https://anglerfishmcf.weebly.com/nervous-system.html</a:t>
            </a:r>
            <a:r>
              <a:rPr lang="en" sz="800"/>
              <a:t> </a:t>
            </a:r>
            <a:endParaRPr sz="800"/>
          </a:p>
        </p:txBody>
      </p:sp>
      <p:sp>
        <p:nvSpPr>
          <p:cNvPr id="192" name="Google Shape;192;p28"/>
          <p:cNvSpPr txBox="1"/>
          <p:nvPr/>
        </p:nvSpPr>
        <p:spPr>
          <a:xfrm>
            <a:off x="3810000" y="4876800"/>
            <a:ext cx="590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https://pdf.sciencedirectassets.com/271059/1-s2.0-S0166223609X00093/1-s2.0-S0166223609001295/main.pdf</a:t>
            </a:r>
            <a:r>
              <a:rPr lang="en" sz="900"/>
              <a:t> </a:t>
            </a:r>
            <a:endParaRPr sz="90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1170125"/>
            <a:ext cx="2531225" cy="1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326" y="1170125"/>
            <a:ext cx="2419765" cy="1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2491" y="1170125"/>
            <a:ext cx="3059108" cy="176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Subtletie</a:t>
            </a:r>
            <a:r>
              <a:rPr lang="en"/>
              <a:t>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25225"/>
            <a:ext cx="57210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Asymmetry: left and right not the same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Inhibitory action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Interconnections - large and small scale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Reductionism vs Holism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Every location one function - modular machine parts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 function covered by multiple/unspecified areas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Effects of injury can be reduced/overcome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Comparative anatomy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Mammals - all levels of anatomy same or very close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Birds - neurons same, gross anatomy homologous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Cephalopods - neurons similar, gross anatomy differs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do we know all this?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Behavior of people after accidents/strokes/surgery and comparing with autopsy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Behavior during brain surgery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New cryo+imaging techniques, fMRI, MEG/SQUIDs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Mostly primate/rodent experimentation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175" y="907275"/>
            <a:ext cx="3775524" cy="37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4538525" y="4820400"/>
            <a:ext cx="48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https://www.brainline.org/slideshow/brain-imaging-what-are-different-types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from Biology/Neuroscience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13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 brain is not a computer</a:t>
            </a:r>
            <a:endParaRPr sz="1725"/>
          </a:p>
          <a:p>
            <a:pPr indent="-338137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There is no CPU, no monolithic memory bank</a:t>
            </a:r>
            <a:endParaRPr sz="1725"/>
          </a:p>
          <a:p>
            <a:pPr indent="-338137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No software, no separable ‘program’ - it’s all (biochem) hardware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 network of neurons is not an Artificial Neural Network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 eye is not a snapshot or movie camera (similar for ear)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 senses are fallible - the brain fills in gaps, makes assumptions</a:t>
            </a:r>
            <a:endParaRPr sz="1725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There’s a lot we just don’t know (we don’t know enough to simulate)</a:t>
            </a:r>
            <a:endParaRPr sz="1725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sz="1725"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 - Neuroscience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 Anatomy and Physiology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Senses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54225"/>
            <a:ext cx="750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Anatomy and Physiology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450" y="577625"/>
            <a:ext cx="4340576" cy="43405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043875" y="662350"/>
            <a:ext cx="2667900" cy="425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5"/>
          <p:cNvCxnSpPr/>
          <p:nvPr/>
        </p:nvCxnSpPr>
        <p:spPr>
          <a:xfrm flipH="1" rot="10800000">
            <a:off x="5271150" y="947500"/>
            <a:ext cx="763500" cy="2520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5409125" y="3596875"/>
            <a:ext cx="643800" cy="101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Signals Travel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Enough signals reach a neuron’s cell body via dendrites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Along the axon leading out of the cell body, an electron potential (a difference in ion concentration) is created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Sodium ions are pumped out and potassium pumped in through ion channels in the cell wall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‘action potential’</a:t>
            </a:r>
            <a:r>
              <a:rPr lang="en"/>
              <a:t> travels from one end of the axon to the other in a wave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signal (the action potential) reaches the axon terminal, neurotransmitters are released into the synapse, the small gap between the terminal and the dendrites of another neuron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neurotransmitters are then received by the other neuron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0" y="54225"/>
            <a:ext cx="750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Anatomy and Physiology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54225"/>
            <a:ext cx="750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Anatomy and Physiology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450" y="577625"/>
            <a:ext cx="4340576" cy="43405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688100" y="4939725"/>
            <a:ext cx="43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https://my.clevelandclinic.org/health/articles/22513-neurotransmitters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75" y="815900"/>
            <a:ext cx="4122650" cy="18469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3094" y="4939729"/>
            <a:ext cx="58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https://flexbooks.ck12.org/cbook/cbse-biology-class-10/section/6.2/related/lesson/the-nerve-impulse-advanced-bio-adv/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0" name="Google Shape;90;p17"/>
          <p:cNvSpPr txBox="1"/>
          <p:nvPr/>
        </p:nvSpPr>
        <p:spPr>
          <a:xfrm>
            <a:off x="5691800" y="4634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https://en.wikipedia.org/wiki/Neuron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301375" y="2531700"/>
            <a:ext cx="14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Action Potential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043875" y="662350"/>
            <a:ext cx="2667900" cy="425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5350" y="609600"/>
            <a:ext cx="2722675" cy="424145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5" name="Google Shape;95;p17"/>
          <p:cNvCxnSpPr/>
          <p:nvPr/>
        </p:nvCxnSpPr>
        <p:spPr>
          <a:xfrm flipH="1" rot="10800000">
            <a:off x="5271150" y="947500"/>
            <a:ext cx="763500" cy="2520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409125" y="3596875"/>
            <a:ext cx="643800" cy="101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784" y="2852725"/>
            <a:ext cx="3202215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715000" y="4800600"/>
            <a:ext cx="1020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https://med.libretexts.org/Courses/James_Madison_University/A_and_P_for_STEM_Educators/08%3A_Overview_of_the_Nervous_System/8.05%3A_Neurophysiology/8.5E%3A_The_Action_Potential_and_Propagation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Elementary </a:t>
            </a:r>
            <a:r>
              <a:rPr lang="en"/>
              <a:t>Neuron Model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2330113"/>
            <a:ext cx="351472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728525" y="1314325"/>
            <a:ext cx="505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McCulloch and Pitts 1943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Mathematical Model for a neuron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begin{array}{l}&#10;g(x) = \sum w_i x_i\\&#10;\\&#10;f(x) = \left\{&#10;\begin{matrix}&#10;0, x\lt \theta,\\&#10;1, x\ge \theta.\\&#10;\end{matrix}\right.\\&#10;\\&#10;y = f(g(x))\\&#10;\end{array}&#10;%f51b736f-9d1b-428d-ba03-e8873ddf3717"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999" y="2711125"/>
            <a:ext cx="18669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97176"/>
            <a:ext cx="2573798" cy="239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The Brain</a:t>
            </a:r>
            <a:endParaRPr sz="5200"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20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Gross Brain Anatomy</a:t>
            </a:r>
            <a:endParaRPr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450" y="650550"/>
            <a:ext cx="6279650" cy="406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0" y="4820400"/>
            <a:ext cx="533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https://en.wikipedia.org/wiki/Perception#/media/File:Cerebrum_lobes.png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0" y="1215175"/>
            <a:ext cx="3672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Hypothalamus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hunger, temp, fear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Hippocampus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consolidation of long term memories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processing/memory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Amygdala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of emotion, aggression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episodic-autobiographical memory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Thalamus - connections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00" y="565550"/>
            <a:ext cx="5602824" cy="45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571100" y="531475"/>
            <a:ext cx="3573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104250" y="445025"/>
            <a:ext cx="48792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Limbic System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